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12192000" cy="6858000"/>
  <p:notesSz cx="6858000" cy="9144000"/>
  <p:custShowLst>
    <p:custShow name="Custom Show 1" id="0">
      <p:sldLst>
        <p:sld r:id="rId2"/>
        <p:sld r:id="rId3"/>
        <p:sld r:id="rId4"/>
        <p:sld r:id="rId5"/>
        <p:sld r:id="rId6"/>
        <p:sld r:id="rId7"/>
        <p:sld r:id="rId8"/>
        <p:sld r:id="rId9"/>
      </p:sldLst>
    </p:custShow>
  </p:custShow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Rg st="1" end="8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9E34EF5-16CA-4897-AA27-91E893E6E1A5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A52C5D2-488D-49A5-BAC5-39D27621E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05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752475" y="744538"/>
            <a:ext cx="10674350" cy="5349875"/>
            <a:chOff x="752858" y="744469"/>
            <a:chExt cx="10674117" cy="534967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>
                <a:gd name="T0" fmla="*/ 2147483647 w 10000"/>
                <a:gd name="T1" fmla="*/ 0 h 10000"/>
                <a:gd name="T2" fmla="*/ 2147483647 w 10000"/>
                <a:gd name="T3" fmla="*/ 0 h 10000"/>
                <a:gd name="T4" fmla="*/ 2147483647 w 10000"/>
                <a:gd name="T5" fmla="*/ 2147483647 h 10000"/>
                <a:gd name="T6" fmla="*/ 0 w 10000"/>
                <a:gd name="T7" fmla="*/ 2147483647 h 10000"/>
                <a:gd name="T8" fmla="*/ 0 w 10000"/>
                <a:gd name="T9" fmla="*/ 2147483647 h 10000"/>
                <a:gd name="T10" fmla="*/ 2147483647 w 10000"/>
                <a:gd name="T11" fmla="*/ 2147483647 h 10000"/>
                <a:gd name="T12" fmla="*/ 2147483647 w 10000"/>
                <a:gd name="T13" fmla="*/ 0 h 100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>
                <a:gd name="T0" fmla="*/ 2147483647 w 10002"/>
                <a:gd name="T1" fmla="*/ 0 h 10000"/>
                <a:gd name="T2" fmla="*/ 2147483647 w 10002"/>
                <a:gd name="T3" fmla="*/ 0 h 10000"/>
                <a:gd name="T4" fmla="*/ 2147483647 w 10002"/>
                <a:gd name="T5" fmla="*/ 2147483647 h 10000"/>
                <a:gd name="T6" fmla="*/ 2147483647 w 10002"/>
                <a:gd name="T7" fmla="*/ 2147483647 h 10000"/>
                <a:gd name="T8" fmla="*/ 0 w 10002"/>
                <a:gd name="T9" fmla="*/ 2147483647 h 10000"/>
                <a:gd name="T10" fmla="*/ 2147483647 w 10002"/>
                <a:gd name="T11" fmla="*/ 2147483647 h 10000"/>
                <a:gd name="T12" fmla="*/ 2147483647 w 10002"/>
                <a:gd name="T13" fmla="*/ 0 h 100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52475" y="6453188"/>
            <a:ext cx="1608138" cy="40481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65D7CE-0419-445F-BD40-DB297C3C5C3C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450" y="6453188"/>
            <a:ext cx="7023100" cy="404812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1388" y="6453188"/>
            <a:ext cx="1595437" cy="4048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993FE-8C1E-42EC-8592-B3AB6187F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4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DFADE-46EB-49E8-99FC-4BD1582F79C7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C71E7-151C-4578-A281-01B98E7F5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45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47048-2D8F-42E0-AB68-C50A4700956C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F1A77-C2F3-47A1-8640-4EE992739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5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623D9-7D86-4BE5-B402-73C8C0B51EC0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905B1-2F83-49B8-B3D5-D5EBB359D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7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 title="Crop Mark"/>
          <p:cNvSpPr/>
          <p:nvPr/>
        </p:nvSpPr>
        <p:spPr bwMode="auto">
          <a:xfrm>
            <a:off x="8151813" y="1685925"/>
            <a:ext cx="3275012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38188" y="6453188"/>
            <a:ext cx="1622425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18A0F57-BD3C-4009-8D40-649905E12E9C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450" y="6453188"/>
            <a:ext cx="7023100" cy="404812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1388" y="6453188"/>
            <a:ext cx="1595437" cy="4048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ABEC9-6DFF-402A-91D7-B3FA6E2CB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66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561F1-52C0-4910-A04A-2C3FC1F19EC1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8BAC4-C4F3-40BD-9AA9-299CF72ED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4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CBB2E-8544-4D4B-BA0C-3C934770D972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FACB4-69D1-47BE-B6CE-850DA4126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0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0AB80-964E-4B7B-8C8B-B354EA5D0B52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EDB09-9C80-4A54-BE60-520408F9C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6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FDA53-8831-4D60-8EAA-4BFDAB135431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A037B-FE19-48C2-8AA7-F469F7230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8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title="Background Shape"/>
          <p:cNvSpPr/>
          <p:nvPr/>
        </p:nvSpPr>
        <p:spPr>
          <a:xfrm>
            <a:off x="0" y="0"/>
            <a:ext cx="530383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 title="Divider Bar"/>
          <p:cNvSpPr/>
          <p:nvPr/>
        </p:nvSpPr>
        <p:spPr>
          <a:xfrm>
            <a:off x="5303838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188"/>
            <a:ext cx="120491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F2243D1-905C-4615-A4D6-7049045B6ECE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6625" y="6453188"/>
            <a:ext cx="237331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775" y="6453188"/>
            <a:ext cx="1595438" cy="4048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D1197-0804-4026-AF6F-681963965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6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title="Background Shape"/>
          <p:cNvSpPr/>
          <p:nvPr/>
        </p:nvSpPr>
        <p:spPr>
          <a:xfrm>
            <a:off x="0" y="0"/>
            <a:ext cx="530383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 title="Divider Bar"/>
          <p:cNvSpPr/>
          <p:nvPr/>
        </p:nvSpPr>
        <p:spPr>
          <a:xfrm>
            <a:off x="5303838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188"/>
            <a:ext cx="120491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663B781-11FD-4594-BBBD-6E532D3DA332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6625" y="6453188"/>
            <a:ext cx="237331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775" y="6453188"/>
            <a:ext cx="1595438" cy="4048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94A75-BC2B-4792-907A-52B61A00C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3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188"/>
            <a:ext cx="1204913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BDF20DA-3EFD-4BC9-ABA0-630B66B841DE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4013" y="6453188"/>
            <a:ext cx="6280150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613" y="6453188"/>
            <a:ext cx="1597025" cy="4048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8CEDE22-24C6-4EEE-9392-BDFBEC9F7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7838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34" r:id="rId2"/>
    <p:sldLayoutId id="2147483942" r:id="rId3"/>
    <p:sldLayoutId id="2147483935" r:id="rId4"/>
    <p:sldLayoutId id="2147483936" r:id="rId5"/>
    <p:sldLayoutId id="2147483937" r:id="rId6"/>
    <p:sldLayoutId id="2147483938" r:id="rId7"/>
    <p:sldLayoutId id="2147483943" r:id="rId8"/>
    <p:sldLayoutId id="2147483944" r:id="rId9"/>
    <p:sldLayoutId id="2147483939" r:id="rId10"/>
    <p:sldLayoutId id="2147483940" r:id="rId11"/>
  </p:sldLayoutIdLst>
  <p:txStyles>
    <p:titleStyle>
      <a:lvl1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</a:defRPr>
      </a:lvl2pPr>
      <a:lvl3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</a:defRPr>
      </a:lvl3pPr>
      <a:lvl4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</a:defRPr>
      </a:lvl4pPr>
      <a:lvl5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</a:defRPr>
      </a:lvl5pPr>
      <a:lvl6pPr marL="4572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</a:defRPr>
      </a:lvl6pPr>
      <a:lvl7pPr marL="9144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</a:defRPr>
      </a:lvl7pPr>
      <a:lvl8pPr marL="13716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</a:defRPr>
      </a:lvl8pPr>
      <a:lvl9pPr marL="18288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</a:defRPr>
      </a:lvl9pPr>
    </p:titleStyle>
    <p:bodyStyle>
      <a:lvl1pPr marL="382588" indent="-382588" algn="l" rtl="0" eaLnBrk="0" fontAlgn="base" hangingPunct="0">
        <a:lnSpc>
          <a:spcPct val="94000"/>
        </a:lnSpc>
        <a:spcBef>
          <a:spcPts val="1000"/>
        </a:spcBef>
        <a:spcAft>
          <a:spcPts val="200"/>
        </a:spcAft>
        <a:buFont typeface="Franklin Gothic Book" pitchFamily="34" charset="0"/>
        <a:buChar char="■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2588" algn="l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–"/>
        <a:defRPr sz="20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2588" algn="l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■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2588" algn="l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–"/>
        <a:defRPr i="1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2588" algn="l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■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ma"/><Relationship Id="rId1" Type="http://schemas.microsoft.com/office/2007/relationships/media" Target="../media/media5.wma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microsoft.com/office/2007/relationships/media" Target="../media/media7.mp3"/><Relationship Id="rId7" Type="http://schemas.openxmlformats.org/officeDocument/2006/relationships/slideLayout" Target="../slideLayouts/slideLayout2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audio" Target="file:///C:\Users\USER\Desktop\Apostrophy\Record_260320201744521762296734905855744.mp3" TargetMode="External"/><Relationship Id="rId5" Type="http://schemas.microsoft.com/office/2007/relationships/media" Target="file:///C:\Users\USER\Desktop\Apostrophy\Record_260320201744521762296734905855744.mp3" TargetMode="External"/><Relationship Id="rId4" Type="http://schemas.openxmlformats.org/officeDocument/2006/relationships/audio" Target="../media/media7.mp3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914525" y="1789113"/>
            <a:ext cx="8361363" cy="2097087"/>
          </a:xfrm>
        </p:spPr>
        <p:txBody>
          <a:bodyPr/>
          <a:lstStyle/>
          <a:p>
            <a:pPr eaLnBrk="1" hangingPunct="1"/>
            <a:r>
              <a:rPr lang="en-US" altLang="en-US" cap="none" smtClean="0"/>
              <a:t>Apostrophe</a:t>
            </a:r>
            <a:endParaRPr lang="en-GB" altLang="en-US" cap="none" smtClean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2679700" y="3956050"/>
            <a:ext cx="6832600" cy="108585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It is a punctuation mark (‘)</a:t>
            </a:r>
          </a:p>
        </p:txBody>
      </p:sp>
      <p:pic>
        <p:nvPicPr>
          <p:cNvPr id="2" name="Record_260320202050391217003580268081387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688" y="50006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Where do you see the apostrophe?</a:t>
            </a:r>
            <a:endParaRPr lang="en-GB" alt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en-US" sz="4000" smtClean="0"/>
              <a:t>To show contraction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4000" smtClean="0"/>
              <a:t>To show possession</a:t>
            </a:r>
          </a:p>
          <a:p>
            <a:pPr eaLnBrk="1" hangingPunct="1">
              <a:buFont typeface="Wingdings" pitchFamily="2" charset="2"/>
              <a:buChar char="Ø"/>
            </a:pPr>
            <a:endParaRPr lang="en-GB" altLang="en-US" smtClean="0"/>
          </a:p>
        </p:txBody>
      </p:sp>
      <p:pic>
        <p:nvPicPr>
          <p:cNvPr id="2" name="Record_260320202050391217003580268081387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9138" y="56324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6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Contraction</a:t>
            </a:r>
            <a:endParaRPr lang="en-GB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Franklin Gothic Book" pitchFamily="34" charset="0"/>
              <a:buNone/>
              <a:defRPr/>
            </a:pPr>
            <a:r>
              <a:rPr lang="en-US" dirty="0" smtClean="0"/>
              <a:t>Contraction means we shorten a long word/phrase .</a:t>
            </a:r>
          </a:p>
          <a:p>
            <a:pPr marL="384048" indent="-384048" eaLnBrk="1" fontAlgn="auto" hangingPunct="1">
              <a:defRPr/>
            </a:pPr>
            <a:r>
              <a:rPr lang="en-US" dirty="0" smtClean="0"/>
              <a:t>Ex: 1. I am </a:t>
            </a:r>
          </a:p>
          <a:p>
            <a:pPr marL="384048" indent="-384048" eaLnBrk="1" fontAlgn="auto" hangingPunct="1">
              <a:defRPr/>
            </a:pPr>
            <a:r>
              <a:rPr lang="en-US" b="1" dirty="0" smtClean="0"/>
              <a:t>I’m </a:t>
            </a:r>
          </a:p>
          <a:p>
            <a:pPr marL="384048" indent="-384048" eaLnBrk="1" fontAlgn="auto" hangingPunct="1">
              <a:defRPr/>
            </a:pPr>
            <a:r>
              <a:rPr lang="en-US" dirty="0" smtClean="0"/>
              <a:t>Ex</a:t>
            </a:r>
            <a:r>
              <a:rPr lang="en-GB" dirty="0" smtClean="0"/>
              <a:t>:2. Cannot</a:t>
            </a:r>
          </a:p>
          <a:p>
            <a:pPr marL="384048" indent="-384048" eaLnBrk="1" fontAlgn="auto" hangingPunct="1">
              <a:defRPr/>
            </a:pPr>
            <a:r>
              <a:rPr lang="en-US" b="1" dirty="0" smtClean="0"/>
              <a:t>Can’t</a:t>
            </a:r>
          </a:p>
        </p:txBody>
      </p:sp>
      <p:pic>
        <p:nvPicPr>
          <p:cNvPr id="2" name="Record_250320202200121570889915780584617(1)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1538" y="581977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55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Now complete the following table</a:t>
            </a:r>
            <a:endParaRPr lang="en-GB" alt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19288" y="2286000"/>
          <a:ext cx="6607176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3588"/>
                <a:gridCol w="3303588"/>
              </a:tblGrid>
              <a:tr h="3707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Long term</a:t>
                      </a:r>
                      <a:endParaRPr lang="en-GB" sz="18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Short term</a:t>
                      </a:r>
                      <a:endParaRPr lang="en-GB" sz="1800" dirty="0"/>
                    </a:p>
                  </a:txBody>
                  <a:tcPr marL="91444" marR="91444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 she is</a:t>
                      </a:r>
                      <a:endParaRPr lang="en-GB" sz="18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4" marR="91444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 will</a:t>
                      </a:r>
                      <a:endParaRPr lang="en-GB" sz="18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4" marR="91444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Let us</a:t>
                      </a:r>
                      <a:endParaRPr lang="en-GB" sz="18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4" marR="91444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It is</a:t>
                      </a:r>
                      <a:endParaRPr lang="en-GB" sz="18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4" marR="91444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You are</a:t>
                      </a:r>
                      <a:endParaRPr lang="en-GB" sz="18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4" marR="91444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Did</a:t>
                      </a:r>
                      <a:r>
                        <a:rPr lang="en-US" sz="1800" baseline="0" dirty="0" smtClean="0"/>
                        <a:t> not</a:t>
                      </a:r>
                      <a:endParaRPr lang="en-GB" sz="18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4" marR="91444" marT="45714" marB="45714"/>
                </a:tc>
              </a:tr>
            </a:tbl>
          </a:graphicData>
        </a:graphic>
      </p:graphicFrame>
      <p:pic>
        <p:nvPicPr>
          <p:cNvPr id="3" name="Record_250320202150571948816067567687394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5325" y="572611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80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54150" y="903288"/>
          <a:ext cx="7578726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9363"/>
                <a:gridCol w="3789363"/>
              </a:tblGrid>
              <a:tr h="3707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Long term</a:t>
                      </a:r>
                      <a:endParaRPr lang="en-GB" sz="1800" dirty="0"/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Short</a:t>
                      </a:r>
                      <a:r>
                        <a:rPr lang="en-US" sz="1800" baseline="0" dirty="0" smtClean="0"/>
                        <a:t> term</a:t>
                      </a:r>
                      <a:endParaRPr lang="en-GB" sz="1800" dirty="0"/>
                    </a:p>
                  </a:txBody>
                  <a:tcPr marL="91434" marR="91434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She is</a:t>
                      </a:r>
                      <a:endParaRPr lang="en-GB" sz="1800" dirty="0"/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She’s</a:t>
                      </a:r>
                      <a:endParaRPr lang="en-GB" sz="1800" dirty="0"/>
                    </a:p>
                  </a:txBody>
                  <a:tcPr marL="91434" marR="91434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 will</a:t>
                      </a:r>
                      <a:endParaRPr lang="en-GB" sz="1800" dirty="0"/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He’ll</a:t>
                      </a:r>
                      <a:endParaRPr lang="en-GB" sz="1800" dirty="0"/>
                    </a:p>
                  </a:txBody>
                  <a:tcPr marL="91434" marR="91434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Let us</a:t>
                      </a:r>
                      <a:endParaRPr lang="en-GB" sz="1800" dirty="0"/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Let’s</a:t>
                      </a:r>
                    </a:p>
                  </a:txBody>
                  <a:tcPr marL="91434" marR="91434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It is</a:t>
                      </a:r>
                      <a:endParaRPr lang="en-GB" sz="1800" dirty="0"/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It’s</a:t>
                      </a:r>
                    </a:p>
                  </a:txBody>
                  <a:tcPr marL="91434" marR="91434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You are</a:t>
                      </a:r>
                      <a:endParaRPr lang="en-GB" sz="1800" dirty="0"/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You’re</a:t>
                      </a:r>
                    </a:p>
                  </a:txBody>
                  <a:tcPr marL="91434" marR="91434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Did not</a:t>
                      </a:r>
                      <a:endParaRPr lang="en-GB" sz="1800" dirty="0"/>
                    </a:p>
                  </a:txBody>
                  <a:tcPr marL="91434" marR="9143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Didn’t</a:t>
                      </a:r>
                    </a:p>
                  </a:txBody>
                  <a:tcPr marL="91434" marR="91434" marT="45714" marB="45714"/>
                </a:tc>
              </a:tr>
            </a:tbl>
          </a:graphicData>
        </a:graphic>
      </p:graphicFrame>
      <p:pic>
        <p:nvPicPr>
          <p:cNvPr id="3" name="Record_250320202201424250760988403871526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1663" y="543401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97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Possession</a:t>
            </a:r>
            <a:endParaRPr lang="en-GB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buFont typeface="Franklin Gothic Book" pitchFamily="34" charset="0"/>
              <a:buNone/>
              <a:defRPr/>
            </a:pPr>
            <a:r>
              <a:rPr lang="en-US" dirty="0" smtClean="0"/>
              <a:t>To say something is belong to a particular person</a:t>
            </a:r>
          </a:p>
          <a:p>
            <a:pPr marL="384048" indent="-384048" eaLnBrk="1" fontAlgn="auto" hangingPunct="1">
              <a:buFont typeface="Wingdings" panose="05000000000000000000" pitchFamily="2" charset="2"/>
              <a:buChar char="q"/>
              <a:defRPr/>
            </a:pPr>
            <a:r>
              <a:rPr lang="en-US" dirty="0" err="1" smtClean="0"/>
              <a:t>Janaka’s</a:t>
            </a:r>
            <a:r>
              <a:rPr lang="en-US" dirty="0" smtClean="0"/>
              <a:t> pen</a:t>
            </a:r>
          </a:p>
          <a:p>
            <a:pPr marL="384048" indent="-384048" eaLnBrk="1" fontAlgn="auto" hangingPunct="1"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My brother’s bicycle</a:t>
            </a:r>
          </a:p>
          <a:p>
            <a:pPr marL="384048" indent="-384048" eaLnBrk="1" fontAlgn="auto" hangingPunct="1"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People's bank</a:t>
            </a:r>
          </a:p>
          <a:p>
            <a:pPr marL="384048" indent="-384048" eaLnBrk="1" fontAlgn="auto" hangingPunct="1"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Students’ books</a:t>
            </a:r>
          </a:p>
          <a:p>
            <a:pPr marL="384048" indent="-384048" eaLnBrk="1" fontAlgn="auto" hangingPunct="1">
              <a:buFont typeface="Wingdings" panose="05000000000000000000" pitchFamily="2" charset="2"/>
              <a:buChar char="q"/>
              <a:defRPr/>
            </a:pPr>
            <a:endParaRPr lang="en-US" dirty="0"/>
          </a:p>
          <a:p>
            <a:pPr marL="0" indent="0" eaLnBrk="1" fontAlgn="auto" hangingPunct="1">
              <a:buFont typeface="Franklin Gothic Book" pitchFamily="34" charset="0"/>
              <a:buNone/>
              <a:defRPr/>
            </a:pPr>
            <a:r>
              <a:rPr lang="en-US" dirty="0" smtClean="0"/>
              <a:t>We don’t use the apostrophe with the following pronouns.</a:t>
            </a:r>
          </a:p>
          <a:p>
            <a:pPr marL="384048" indent="-384048" eaLnBrk="1" fontAlgn="auto" hangingPunct="1"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Yours</a:t>
            </a:r>
          </a:p>
          <a:p>
            <a:pPr marL="384048" indent="-384048" eaLnBrk="1" fontAlgn="auto" hangingPunct="1"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Ours</a:t>
            </a:r>
          </a:p>
          <a:p>
            <a:pPr marL="384048" indent="-384048" eaLnBrk="1" fontAlgn="auto" hangingPunct="1"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Its</a:t>
            </a:r>
          </a:p>
          <a:p>
            <a:pPr marL="384048" indent="-384048" eaLnBrk="1" fontAlgn="auto" hangingPunct="1"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Hers</a:t>
            </a:r>
          </a:p>
          <a:p>
            <a:pPr marL="384048" indent="-384048" eaLnBrk="1" fontAlgn="auto" hangingPunct="1"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theirs</a:t>
            </a:r>
          </a:p>
          <a:p>
            <a:pPr marL="384048" indent="-384048" eaLnBrk="1" fontAlgn="auto" hangingPunct="1">
              <a:buFont typeface="Wingdings" panose="05000000000000000000" pitchFamily="2" charset="2"/>
              <a:buChar char="q"/>
              <a:defRPr/>
            </a:pPr>
            <a:endParaRPr lang="en-GB" dirty="0"/>
          </a:p>
        </p:txBody>
      </p:sp>
      <p:pic>
        <p:nvPicPr>
          <p:cNvPr id="4" name="Record_250320202210423792279460197037090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125" y="345757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cord_250320202211561869282691238865140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125" y="47894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Record_260320201744521762296734905855744.mp3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125" y="27908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92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07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632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Re-write the following sentences using the apostrophe</a:t>
            </a:r>
            <a:endParaRPr lang="en-GB" alt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Franklin Gothic Book" pitchFamily="34" charset="0"/>
              <a:buAutoNum type="arabicPeriod"/>
            </a:pPr>
            <a:r>
              <a:rPr lang="en-US" altLang="en-US" b="1" smtClean="0"/>
              <a:t>I have </a:t>
            </a:r>
            <a:r>
              <a:rPr lang="en-US" altLang="en-US" smtClean="0"/>
              <a:t>visited Galle many times, so I </a:t>
            </a:r>
            <a:r>
              <a:rPr lang="en-US" altLang="en-US" b="1" smtClean="0"/>
              <a:t>can not </a:t>
            </a:r>
            <a:r>
              <a:rPr lang="en-US" altLang="en-US" smtClean="0"/>
              <a:t>go again.</a:t>
            </a:r>
          </a:p>
          <a:p>
            <a:pPr marL="457200" indent="-457200" eaLnBrk="1" hangingPunct="1">
              <a:buFont typeface="Franklin Gothic Book" pitchFamily="34" charset="0"/>
              <a:buAutoNum type="arabicPeriod"/>
            </a:pPr>
            <a:r>
              <a:rPr lang="en-US" altLang="en-US" b="1" smtClean="0"/>
              <a:t>It is </a:t>
            </a:r>
            <a:r>
              <a:rPr lang="en-US" altLang="en-US" smtClean="0"/>
              <a:t>my </a:t>
            </a:r>
            <a:r>
              <a:rPr lang="en-US" altLang="en-US" b="1" smtClean="0"/>
              <a:t>friends </a:t>
            </a:r>
            <a:r>
              <a:rPr lang="en-US" altLang="en-US" smtClean="0"/>
              <a:t>house.</a:t>
            </a:r>
          </a:p>
          <a:p>
            <a:pPr marL="457200" indent="-457200" eaLnBrk="1" hangingPunct="1">
              <a:buFont typeface="Franklin Gothic Book" pitchFamily="34" charset="0"/>
              <a:buAutoNum type="arabicPeriod"/>
            </a:pPr>
            <a:r>
              <a:rPr lang="en-US" altLang="en-US" b="1" smtClean="0"/>
              <a:t>We are </a:t>
            </a:r>
            <a:r>
              <a:rPr lang="en-US" altLang="en-US" smtClean="0"/>
              <a:t>attending a </a:t>
            </a:r>
            <a:r>
              <a:rPr lang="en-US" altLang="en-US" b="1" smtClean="0"/>
              <a:t>boys</a:t>
            </a:r>
            <a:r>
              <a:rPr lang="en-US" altLang="en-US" smtClean="0"/>
              <a:t> school in Matara.</a:t>
            </a:r>
          </a:p>
          <a:p>
            <a:pPr marL="457200" indent="-457200" eaLnBrk="1" hangingPunct="1">
              <a:buFont typeface="Franklin Gothic Book" pitchFamily="34" charset="0"/>
              <a:buAutoNum type="arabicPeriod"/>
            </a:pPr>
            <a:r>
              <a:rPr lang="en-US" altLang="en-US" b="1" smtClean="0"/>
              <a:t>I will </a:t>
            </a:r>
            <a:r>
              <a:rPr lang="en-US" altLang="en-US" smtClean="0"/>
              <a:t>give my Science book to </a:t>
            </a:r>
            <a:r>
              <a:rPr lang="en-US" altLang="en-US" b="1" smtClean="0"/>
              <a:t>Menakas</a:t>
            </a:r>
            <a:r>
              <a:rPr lang="en-US" altLang="en-US" smtClean="0"/>
              <a:t> mothers.</a:t>
            </a:r>
          </a:p>
          <a:p>
            <a:pPr marL="457200" indent="-457200" eaLnBrk="1" hangingPunct="1">
              <a:buFont typeface="Franklin Gothic Book" pitchFamily="34" charset="0"/>
              <a:buAutoNum type="arabicPeriod"/>
            </a:pPr>
            <a:r>
              <a:rPr lang="en-US" altLang="en-US" smtClean="0"/>
              <a:t>She </a:t>
            </a:r>
            <a:r>
              <a:rPr lang="en-US" altLang="en-US" b="1" smtClean="0"/>
              <a:t>does not </a:t>
            </a:r>
            <a:r>
              <a:rPr lang="en-US" altLang="en-US" smtClean="0"/>
              <a:t>have a blue pen. she asked me” </a:t>
            </a:r>
            <a:r>
              <a:rPr lang="en-US" altLang="en-US" b="1" smtClean="0"/>
              <a:t>let us </a:t>
            </a:r>
            <a:r>
              <a:rPr lang="en-US" altLang="en-US" smtClean="0"/>
              <a:t>go to the bookshop?”</a:t>
            </a: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Answers</a:t>
            </a:r>
            <a:endParaRPr lang="en-GB" alt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1.I’ve, can’t</a:t>
            </a:r>
          </a:p>
          <a:p>
            <a:pPr eaLnBrk="1" hangingPunct="1"/>
            <a:r>
              <a:rPr lang="en-US" altLang="en-US" smtClean="0"/>
              <a:t>2.It’s, friend’s</a:t>
            </a:r>
          </a:p>
          <a:p>
            <a:pPr eaLnBrk="1" hangingPunct="1"/>
            <a:r>
              <a:rPr lang="en-US" altLang="en-US" smtClean="0"/>
              <a:t>3.we’re,boys’</a:t>
            </a:r>
          </a:p>
          <a:p>
            <a:pPr eaLnBrk="1" hangingPunct="1"/>
            <a:r>
              <a:rPr lang="en-US" altLang="en-US" smtClean="0"/>
              <a:t>4.I’ll, Menaka’s</a:t>
            </a:r>
          </a:p>
          <a:p>
            <a:pPr eaLnBrk="1" hangingPunct="1"/>
            <a:r>
              <a:rPr lang="en-US" altLang="en-US" smtClean="0"/>
              <a:t>5.Doesn’t, let’s</a:t>
            </a: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D7AA1D6E-F3E9-4763-A3BC-84DF2E02F6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rop">
    <a:dk1>
      <a:sysClr val="windowText" lastClr="000000"/>
    </a:dk1>
    <a:lt1>
      <a:sysClr val="window" lastClr="FFFFFF"/>
    </a:lt1>
    <a:dk2>
      <a:srgbClr val="4A2318"/>
    </a:dk2>
    <a:lt2>
      <a:srgbClr val="EDECEB"/>
    </a:lt2>
    <a:accent1>
      <a:srgbClr val="F3C82E"/>
    </a:accent1>
    <a:accent2>
      <a:srgbClr val="A26176"/>
    </a:accent2>
    <a:accent3>
      <a:srgbClr val="74A94E"/>
    </a:accent3>
    <a:accent4>
      <a:srgbClr val="188E8D"/>
    </a:accent4>
    <a:accent5>
      <a:srgbClr val="EE913A"/>
    </a:accent5>
    <a:accent6>
      <a:srgbClr val="DF5D4A"/>
    </a:accent6>
    <a:hlink>
      <a:srgbClr val="188E8D"/>
    </a:hlink>
    <a:folHlink>
      <a:srgbClr val="A2617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195</TotalTime>
  <Words>200</Words>
  <Application>Microsoft Office PowerPoint</Application>
  <PresentationFormat>Custom</PresentationFormat>
  <Paragraphs>59</Paragraphs>
  <Slides>8</Slides>
  <Notes>0</Notes>
  <HiddenSlides>0</HiddenSlides>
  <MMClips>8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1</vt:i4>
      </vt:variant>
    </vt:vector>
  </HeadingPairs>
  <TitlesOfParts>
    <vt:vector size="14" baseType="lpstr">
      <vt:lpstr>Franklin Gothic Book</vt:lpstr>
      <vt:lpstr>Arial</vt:lpstr>
      <vt:lpstr>Calibri</vt:lpstr>
      <vt:lpstr>Wingdings</vt:lpstr>
      <vt:lpstr>Crop</vt:lpstr>
      <vt:lpstr>Apostrophe</vt:lpstr>
      <vt:lpstr>Where do you see the apostrophe?</vt:lpstr>
      <vt:lpstr>Contraction</vt:lpstr>
      <vt:lpstr>Now complete the following table</vt:lpstr>
      <vt:lpstr>PowerPoint Presentation</vt:lpstr>
      <vt:lpstr>Possession</vt:lpstr>
      <vt:lpstr>Re-write the following sentences using the apostrophe</vt:lpstr>
      <vt:lpstr>Answers</vt:lpstr>
      <vt:lpstr>Custom Show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Apostrophe</dc:title>
  <dc:creator>wasana</dc:creator>
  <cp:lastModifiedBy>USER</cp:lastModifiedBy>
  <cp:revision>46</cp:revision>
  <dcterms:created xsi:type="dcterms:W3CDTF">2020-03-25T11:18:21Z</dcterms:created>
  <dcterms:modified xsi:type="dcterms:W3CDTF">2020-04-03T13:17:19Z</dcterms:modified>
</cp:coreProperties>
</file>